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703" r:id="rId3"/>
  </p:sldMasterIdLst>
  <p:notesMasterIdLst>
    <p:notesMasterId r:id="rId21"/>
  </p:notesMasterIdLst>
  <p:sldIdLst>
    <p:sldId id="256" r:id="rId4"/>
    <p:sldId id="257" r:id="rId5"/>
    <p:sldId id="258" r:id="rId6"/>
    <p:sldId id="274" r:id="rId7"/>
    <p:sldId id="2145706259" r:id="rId8"/>
    <p:sldId id="2145706260" r:id="rId9"/>
    <p:sldId id="2145706261" r:id="rId10"/>
    <p:sldId id="2145706256" r:id="rId11"/>
    <p:sldId id="2145706263" r:id="rId12"/>
    <p:sldId id="2145706264" r:id="rId13"/>
    <p:sldId id="2145706262" r:id="rId14"/>
    <p:sldId id="2145706257" r:id="rId15"/>
    <p:sldId id="2145706258" r:id="rId16"/>
    <p:sldId id="2145706252" r:id="rId17"/>
    <p:sldId id="2145706253" r:id="rId18"/>
    <p:sldId id="2145706265" r:id="rId19"/>
    <p:sldId id="272" r:id="rId2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ACD14B-1A44-4893-9355-11AADC92FB2D}" v="72" dt="2025-07-20T10:41:16.510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 varScale="1">
        <p:scale>
          <a:sx n="133" d="100"/>
          <a:sy n="133" d="100"/>
        </p:scale>
        <p:origin x="10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0T10:41:32.709" v="2483" actId="107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022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973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101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5590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7384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65969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85573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18552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44212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38646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091205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75859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556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91125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ESNET/libyang/issues/2403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7950#section-5.6.2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ubjects/my-module" TargetMode="External"/><Relationship Id="rId2" Type="http://schemas.openxmlformats.org/officeDocument/2006/relationships/hyperlink" Target="http://localhost:8081/subject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081/schemas/ids/1" TargetMode="External"/><Relationship Id="rId4" Type="http://schemas.openxmlformats.org/officeDocument/2006/relationships/hyperlink" Target="http://localhost:8081/subjects/my-module/versions/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254" TargetMode="External"/><Relationship Id="rId2" Type="http://schemas.openxmlformats.org/officeDocument/2006/relationships/hyperlink" Target="https://datatracker.ietf.org/doc/html/rfc8040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yang-kafka-integration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pmacct/pmacct" TargetMode="External"/><Relationship Id="rId4" Type="http://schemas.openxmlformats.org/officeDocument/2006/relationships/hyperlink" Target="https://github.com/NetGauze/NetGauz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Zephyre777/draft-lincla-netconf-yang-library-augment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github.com/network-analytics/udp-notif-c-collector" TargetMode="External"/><Relationship Id="rId5" Type="http://schemas.openxmlformats.org/officeDocument/2006/relationships/hyperlink" Target="https://github.com/pmacct/pmacct" TargetMode="External"/><Relationship Id="rId4" Type="http://schemas.openxmlformats.org/officeDocument/2006/relationships/hyperlink" Target="https://github.com/NetGauze/NetGauz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8342" TargetMode="External"/><Relationship Id="rId2" Type="http://schemas.openxmlformats.org/officeDocument/2006/relationships/hyperlink" Target="https://datatracker.ietf.org/doc/html/rfc8525#section-3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hyperlink" Target="https://github.com/CESNET/libyang/blob/master/src/context.h#L238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641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80058F-7B5F-EED5-59DB-D59A598DF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0" y="1208107"/>
            <a:ext cx="4565722" cy="3469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Data Structure Extensions - Yanglint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63542"/>
            <a:ext cx="3132658" cy="13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IETF 122 hackathon we discovered that YANG Data Structure Extensions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are supported in libyang but not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yanglint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300"/>
              </a:spcBef>
              <a:buFont typeface="Arial"/>
              <a:buNone/>
            </a:pP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 Data Structure Extensions support in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yanglint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has recently being added and validated in this hackathon. However,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there are still issues.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2C380-23A1-81D4-6DAB-6D63599EBA3F}"/>
              </a:ext>
            </a:extLst>
          </p:cNvPr>
          <p:cNvSpPr/>
          <p:nvPr/>
        </p:nvSpPr>
        <p:spPr>
          <a:xfrm>
            <a:off x="4002612" y="3863197"/>
            <a:ext cx="3991013" cy="50232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455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Register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4046589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rest API as other formats such as AVRO, JSON, and </a:t>
            </a:r>
            <a:r>
              <a:rPr lang="en-US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used to register new YANG schemas.</a:t>
            </a:r>
          </a:p>
          <a:p>
            <a:pPr marL="0" indent="0">
              <a:buFont typeface="Arial"/>
              <a:buNone/>
            </a:pP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Hackathon 124 proposal: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Lets Support optional YANG features (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5.6.2 in RFC 7950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in YANG schema registry.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5456882" y="1289800"/>
            <a:ext cx="30584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metadata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"tags"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  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arbitrary-names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if-mib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}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},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591826" y="2514378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-X POST 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-H "Content-Type: application/vnd.schemaregistry.v1+json" 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-d @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http://localhost:8081/subjects/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5492527" y="4336788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1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Retrieve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schemas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http://localhost:8081/subjects/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http://localhost:8081/subjects/my-module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http://localhost:8081/subjects/my-module/versions/1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http://localhost:8081/schemas/ids/1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39865" y="977621"/>
            <a:ext cx="356661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"my-module"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”id"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b="1" dirty="0">
              <a:solidFill>
                <a:srgbClr val="0451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 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metadata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"tags"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{</a:t>
            </a:r>
          </a:p>
          <a:p>
            <a:pPr marL="0"/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  "</a:t>
            </a:r>
            <a:r>
              <a:rPr lang="de-CH" sz="1200" dirty="0" err="1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arbitrary-names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", "</a:t>
            </a:r>
            <a:r>
              <a:rPr lang="de-CH" sz="1200" dirty="0" err="1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if-mib</a:t>
            </a:r>
            <a:r>
              <a:rPr lang="de-CH" sz="1200" dirty="0">
                <a:solidFill>
                  <a:srgbClr val="A3151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de-CH" sz="1200" dirty="0">
                <a:solidFill>
                  <a:srgbClr val="0451A5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  }</a:t>
            </a:r>
          </a:p>
          <a:p>
            <a:pPr marL="0"/>
            <a:r>
              <a:rPr lang="de-CH" sz="1200" dirty="0">
                <a:solidFill>
                  <a:schemeClr val="tx1"/>
                </a:solidFill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 },</a:t>
            </a:r>
          </a:p>
          <a:p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239865" y="4716953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of getting schema from schema registry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BD24-FA94-E2B2-9117-6663253B71C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EB4B4-F6FD-3EAB-4C35-FF69045662B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Google Shape;1523;p45">
            <a:extLst>
              <a:ext uri="{FF2B5EF4-FFF2-40B4-BE49-F238E27FC236}">
                <a16:creationId xmlns:a16="http://schemas.microsoft.com/office/drawing/2014/main" id="{B043DDDB-2DF7-24EF-71D0-38EBDE9EB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Apache Kafka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3496103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is encoded in native YANG format (JSON, CBOR).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Content type is encoded in the header using the standard allocated in IANA (</a:t>
            </a:r>
            <a:r>
              <a:rPr lang="en-US" sz="1400" dirty="0">
                <a:hlinkClick r:id="rId2"/>
              </a:rPr>
              <a:t>RFC 8040</a:t>
            </a:r>
            <a:r>
              <a:rPr lang="en-US" sz="1400" dirty="0"/>
              <a:t> and </a:t>
            </a:r>
            <a:r>
              <a:rPr lang="en-US" sz="1400" dirty="0">
                <a:hlinkClick r:id="rId3"/>
              </a:rPr>
              <a:t>RFC 9254</a:t>
            </a:r>
            <a:r>
              <a:rPr lang="en-US" sz="1400" dirty="0"/>
              <a:t>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4572000" y="1511509"/>
            <a:ext cx="41247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”headers"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"schema-id": 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// schema id registered 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"content-type": "application/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yang-data+json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paylod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encoded YANG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4572000" y="2960252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message value and headers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77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Test Cases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76000" y="4764735"/>
            <a:ext cx="2654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400433"/>
            <a:ext cx="27432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lang="en-US"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77500" lnSpcReduction="2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-US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Test Results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90400" y="4764735"/>
            <a:ext cx="2510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900" dirty="0">
                <a:latin typeface="Consolas" panose="020B0609020204030204" pitchFamily="49" charset="0"/>
              </a:rPr>
              <a:t>python3 main.py --config config/</a:t>
            </a:r>
            <a:r>
              <a:rPr lang="en-US" sz="900" dirty="0" err="1">
                <a:latin typeface="Consolas" panose="020B0609020204030204" pitchFamily="49" charset="0"/>
              </a:rPr>
              <a:t>yp_test_config.yml</a:t>
            </a:r>
            <a:r>
              <a:rPr lang="en-US" sz="900" dirty="0">
                <a:latin typeface="Consolas" panose="020B0609020204030204" pitchFamily="49" charset="0"/>
              </a:rPr>
              <a:t> --vendor </a:t>
            </a:r>
            <a:r>
              <a:rPr lang="en-US" sz="900" dirty="0" err="1">
                <a:latin typeface="Consolas" panose="020B0609020204030204" pitchFamily="49" charset="0"/>
              </a:rPr>
              <a:t>cisco_iosxr</a:t>
            </a:r>
            <a:r>
              <a:rPr lang="en-US" sz="900" dirty="0">
                <a:latin typeface="Consolas" panose="020B0609020204030204" pitchFamily="49" charset="0"/>
              </a:rPr>
              <a:t> --tests </a:t>
            </a:r>
            <a:r>
              <a:rPr lang="en-US" sz="900" dirty="0" err="1">
                <a:latin typeface="Consolas" panose="020B0609020204030204" pitchFamily="49" charset="0"/>
              </a:rPr>
              <a:t>netconf_get_schema_ietf_yp_observation</a:t>
            </a:r>
            <a:endParaRPr lang="en-US" sz="900" dirty="0">
              <a:latin typeface="Consolas" panose="020B0609020204030204" pitchFamily="49" charset="0"/>
            </a:endParaRP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...</a:t>
            </a:r>
            <a:r>
              <a:rPr lang="en-US" sz="900" dirty="0" err="1">
                <a:latin typeface="Consolas" panose="020B0609020204030204" pitchFamily="49" charset="0"/>
              </a:rPr>
              <a:t>Excempted</a:t>
            </a:r>
            <a:r>
              <a:rPr lang="en-US" sz="900" dirty="0">
                <a:latin typeface="Consolas" panose="020B0609020204030204" pitchFamily="49" charset="0"/>
              </a:rPr>
              <a:t> for </a:t>
            </a:r>
            <a:r>
              <a:rPr lang="en-US" sz="900" dirty="0" err="1">
                <a:latin typeface="Consolas" panose="020B0609020204030204" pitchFamily="49" charset="0"/>
              </a:rPr>
              <a:t>brevty</a:t>
            </a:r>
            <a:r>
              <a:rPr lang="en-US" sz="900" dirty="0">
                <a:latin typeface="Consolas" panose="020B0609020204030204" pitchFamily="49" charset="0"/>
              </a:rPr>
              <a:t>...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module: </a:t>
            </a:r>
            <a:r>
              <a:rPr lang="en-US" sz="900" dirty="0" err="1">
                <a:latin typeface="Consolas" panose="020B0609020204030204" pitchFamily="49" charset="0"/>
              </a:rPr>
              <a:t>ietf</a:t>
            </a:r>
            <a:r>
              <a:rPr lang="en-US" sz="900" dirty="0">
                <a:latin typeface="Consolas" panose="020B0609020204030204" pitchFamily="49" charset="0"/>
              </a:rPr>
              <a:t>-</a:t>
            </a:r>
            <a:r>
              <a:rPr lang="en-US" sz="900" dirty="0" err="1">
                <a:latin typeface="Consolas" panose="020B0609020204030204" pitchFamily="49" charset="0"/>
              </a:rPr>
              <a:t>yp</a:t>
            </a:r>
            <a:r>
              <a:rPr lang="en-US" sz="900" dirty="0">
                <a:latin typeface="Consolas" panose="020B0609020204030204" pitchFamily="49" charset="0"/>
              </a:rPr>
              <a:t>-observation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augment /</a:t>
            </a:r>
            <a:r>
              <a:rPr lang="en-US" sz="900" dirty="0" err="1">
                <a:latin typeface="Consolas" panose="020B0609020204030204" pitchFamily="49" charset="0"/>
              </a:rPr>
              <a:t>yp:push-update</a:t>
            </a:r>
            <a:r>
              <a:rPr lang="en-US" sz="900" dirty="0"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timestamp?       </a:t>
            </a:r>
            <a:r>
              <a:rPr lang="en-US" sz="900" dirty="0" err="1">
                <a:latin typeface="Consolas" panose="020B0609020204030204" pitchFamily="49" charset="0"/>
              </a:rPr>
              <a:t>yang:date-and-time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point-in-time?   enumeration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augment /</a:t>
            </a:r>
            <a:r>
              <a:rPr lang="en-US" sz="900" dirty="0" err="1">
                <a:latin typeface="Consolas" panose="020B0609020204030204" pitchFamily="49" charset="0"/>
              </a:rPr>
              <a:t>yp:push-change-update</a:t>
            </a:r>
            <a:r>
              <a:rPr lang="en-US" sz="900" dirty="0">
                <a:latin typeface="Consolas" panose="020B0609020204030204" pitchFamily="49" charset="0"/>
              </a:rPr>
              <a:t>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timestamp?       </a:t>
            </a:r>
            <a:r>
              <a:rPr lang="en-US" sz="900" dirty="0" err="1">
                <a:latin typeface="Consolas" panose="020B0609020204030204" pitchFamily="49" charset="0"/>
              </a:rPr>
              <a:t>yang:date-and-time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+--</a:t>
            </a:r>
            <a:r>
              <a:rPr lang="en-US" sz="900" dirty="0" err="1">
                <a:latin typeface="Consolas" panose="020B0609020204030204" pitchFamily="49" charset="0"/>
              </a:rPr>
              <a:t>ro</a:t>
            </a:r>
            <a:r>
              <a:rPr lang="en-US" sz="900" dirty="0">
                <a:latin typeface="Consolas" panose="020B0609020204030204" pitchFamily="49" charset="0"/>
              </a:rPr>
              <a:t> point-in-time?   enumeration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--- TEST 16: </a:t>
            </a:r>
            <a:r>
              <a:rPr lang="en-US" sz="900" dirty="0" err="1">
                <a:latin typeface="Consolas" panose="020B0609020204030204" pitchFamily="49" charset="0"/>
              </a:rPr>
              <a:t>netconf_get_schema_ietf_yp_observation</a:t>
            </a:r>
            <a:r>
              <a:rPr lang="en-US" sz="900" dirty="0">
                <a:latin typeface="Consolas" panose="020B0609020204030204" pitchFamily="49" charset="0"/>
              </a:rPr>
              <a:t> - SUCCESS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...</a:t>
            </a:r>
            <a:r>
              <a:rPr lang="en-US" sz="900" dirty="0" err="1">
                <a:latin typeface="Consolas" panose="020B0609020204030204" pitchFamily="49" charset="0"/>
              </a:rPr>
              <a:t>Excempted</a:t>
            </a:r>
            <a:r>
              <a:rPr lang="en-US" sz="900" dirty="0">
                <a:latin typeface="Consolas" panose="020B0609020204030204" pitchFamily="49" charset="0"/>
              </a:rPr>
              <a:t> for </a:t>
            </a:r>
            <a:r>
              <a:rPr lang="en-US" sz="900" dirty="0" err="1">
                <a:latin typeface="Consolas" panose="020B0609020204030204" pitchFamily="49" charset="0"/>
              </a:rPr>
              <a:t>brevty</a:t>
            </a:r>
            <a:r>
              <a:rPr lang="en-US" sz="900" dirty="0">
                <a:latin typeface="Consolas" panose="020B0609020204030204" pitchFamily="49" charset="0"/>
              </a:rPr>
              <a:t>...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Results directory tree:</a:t>
            </a:r>
          </a:p>
          <a:p>
            <a:r>
              <a:rPr lang="en-US" sz="900" dirty="0">
                <a:latin typeface="Consolas" panose="020B0609020204030204" pitchFamily="49" charset="0"/>
              </a:rPr>
              <a:t>ipf-zbl1327-r-daisy-91_cisco_iosxr_20250720_104339/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stdout.log (3475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udp_notif_capture.pcap</a:t>
            </a:r>
            <a:r>
              <a:rPr lang="en-US" sz="900" dirty="0">
                <a:latin typeface="Consolas" panose="020B0609020204030204" pitchFamily="49" charset="0"/>
              </a:rPr>
              <a:t> (24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kafka_output.json</a:t>
            </a:r>
            <a:r>
              <a:rPr lang="en-US" sz="900" dirty="0">
                <a:latin typeface="Consolas" panose="020B0609020204030204" pitchFamily="49" charset="0"/>
              </a:rPr>
              <a:t> (0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yp_config_backup.xml (14269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ietf-yp-observation.yang</a:t>
            </a:r>
            <a:r>
              <a:rPr lang="en-US" sz="900" dirty="0">
                <a:latin typeface="Consolas" panose="020B0609020204030204" pitchFamily="49" charset="0"/>
              </a:rPr>
              <a:t> (4311 bytes)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ietf-yp-observation.tree</a:t>
            </a:r>
            <a:r>
              <a:rPr lang="en-US" sz="900" dirty="0">
                <a:latin typeface="Consolas" panose="020B0609020204030204" pitchFamily="49" charset="0"/>
              </a:rPr>
              <a:t> (260 bytes)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4550400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Yanglint</a:t>
            </a:r>
            <a:r>
              <a:rPr lang="en-US" sz="14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YANG schema registry </a:t>
            </a:r>
            <a:r>
              <a:rPr lang="en-US" sz="14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NetGauze</a:t>
            </a:r>
            <a:r>
              <a:rPr lang="en-US" sz="14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YANG schema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Pmacct</a:t>
            </a:r>
            <a:r>
              <a:rPr lang="en-US" sz="1400" dirty="0"/>
              <a:t> supporting Network Telemetry Message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3340275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Dan Voyer – Cisco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150" dirty="0"/>
              <a:t>Nick Corran – Cisco </a:t>
            </a:r>
            <a:r>
              <a:rPr lang="en" sz="1150" dirty="0"/>
              <a:t>(remote)</a:t>
            </a:r>
            <a:endParaRPr lang="de-CH"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Emma Rankin – Cisco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Mathew Green – Cisco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Samuel Gauthier – 6WIND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Jérémie Leska – 6WIND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Liu Bin – Huawei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Benoit Claise – Huawei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 err="1"/>
              <a:t>Jiale</a:t>
            </a:r>
            <a:r>
              <a:rPr lang="it-IT" sz="1150" dirty="0"/>
              <a:t> Li </a:t>
            </a:r>
            <a:r>
              <a:rPr lang="en" sz="1150" dirty="0"/>
              <a:t>– Huawei (remote)</a:t>
            </a:r>
            <a:endParaRPr lang="it-IT"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/>
              <a:t>Jian Ping</a:t>
            </a:r>
            <a:r>
              <a:rPr lang="en" sz="1150" dirty="0"/>
              <a:t>– Huawei (remote)</a:t>
            </a:r>
            <a:endParaRPr lang="it-IT"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150" dirty="0"/>
              <a:t>Xiao Chen</a:t>
            </a:r>
            <a:r>
              <a:rPr lang="en" sz="1150" dirty="0"/>
              <a:t>– Huawei (remote)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Paolo Lucente – Pmacct</a:t>
            </a:r>
            <a:endParaRPr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Nils Warnke - DT</a:t>
            </a:r>
            <a:endParaRPr sz="115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Alex Huang-Feng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Maxence Younsi</a:t>
            </a:r>
            <a:r>
              <a:rPr lang="en" sz="1150" dirty="0"/>
              <a:t>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Vivekananda Boudia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de-CH" sz="1150" dirty="0"/>
              <a:t>Pierre Francois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" sz="1150" dirty="0"/>
              <a:t>Boris Hassanov - </a:t>
            </a:r>
            <a:r>
              <a:rPr lang="de-CH" sz="1150" dirty="0"/>
              <a:t>MWS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Yannick Buchs – Swisscom (remote)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Ahmed Elhassany - Swisscom</a:t>
            </a:r>
            <a:endParaRPr sz="115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150" dirty="0"/>
              <a:t>Thomas Graf – Swisscom</a:t>
            </a:r>
            <a:endParaRPr sz="11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7543" y="3151007"/>
            <a:ext cx="4342134" cy="1786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de-CH" sz="2000" b="1" dirty="0">
                <a:solidFill>
                  <a:schemeClr val="tx1"/>
                </a:solidFill>
              </a:rPr>
              <a:t>Want </a:t>
            </a:r>
            <a:r>
              <a:rPr lang="de-CH" sz="2000" b="1" dirty="0" err="1">
                <a:solidFill>
                  <a:schemeClr val="tx1"/>
                </a:solidFill>
              </a:rPr>
              <a:t>to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to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know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more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than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join</a:t>
            </a:r>
            <a:r>
              <a:rPr lang="de-CH" sz="2000" b="1" dirty="0">
                <a:solidFill>
                  <a:schemeClr val="tx1"/>
                </a:solidFill>
              </a:rPr>
              <a:t> </a:t>
            </a:r>
            <a:r>
              <a:rPr lang="de-CH" sz="2000" b="1" dirty="0" err="1">
                <a:solidFill>
                  <a:schemeClr val="tx1"/>
                </a:solidFill>
              </a:rPr>
              <a:t>us</a:t>
            </a:r>
            <a:r>
              <a:rPr lang="de-CH" sz="2000" b="1" dirty="0">
                <a:solidFill>
                  <a:schemeClr val="tx1"/>
                </a:solidFill>
              </a:rPr>
              <a:t> at…</a:t>
            </a:r>
            <a:br>
              <a:rPr lang="de-CH" sz="2000" b="1" dirty="0">
                <a:solidFill>
                  <a:schemeClr val="tx1"/>
                </a:solidFill>
              </a:rPr>
            </a:br>
            <a:r>
              <a:rPr lang="de-CH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NMOP on </a:t>
            </a:r>
            <a:r>
              <a:rPr lang="de-CH" sz="1300" b="1" dirty="0"/>
              <a:t>Monday 09:30 – 11:30 </a:t>
            </a:r>
            <a:r>
              <a:rPr lang="de-CH" sz="1300" dirty="0"/>
              <a:t>at Castilla </a:t>
            </a:r>
            <a:r>
              <a:rPr lang="de-CH" sz="1300" dirty="0" err="1"/>
              <a:t>for</a:t>
            </a:r>
            <a:r>
              <a:rPr lang="de-CH" sz="1300" dirty="0"/>
              <a:t> Message Broker Telemetry Message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NMOP on </a:t>
            </a:r>
            <a:r>
              <a:rPr lang="de-CH" sz="1300" b="1" dirty="0"/>
              <a:t>Wednesday 16:00 – 17:00 </a:t>
            </a:r>
            <a:r>
              <a:rPr lang="de-CH" sz="1300" dirty="0"/>
              <a:t>at Castilla </a:t>
            </a:r>
            <a:r>
              <a:rPr lang="de-CH" sz="1300" dirty="0" err="1"/>
              <a:t>for</a:t>
            </a:r>
            <a:r>
              <a:rPr lang="de-CH" sz="1300" dirty="0"/>
              <a:t> </a:t>
            </a:r>
            <a:r>
              <a:rPr lang="de-CH" sz="1300" dirty="0" err="1"/>
              <a:t>more</a:t>
            </a:r>
            <a:r>
              <a:rPr lang="de-CH" sz="1300" dirty="0"/>
              <a:t> on YANG-Push </a:t>
            </a:r>
            <a:r>
              <a:rPr lang="de-CH" sz="1300" dirty="0" err="1"/>
              <a:t>validation</a:t>
            </a:r>
            <a:endParaRPr lang="de-CH" sz="1300" dirty="0"/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de-CH" sz="1300" dirty="0"/>
              <a:t>Side Meeting on </a:t>
            </a:r>
            <a:r>
              <a:rPr lang="de-CH" sz="1300" b="1" dirty="0"/>
              <a:t>Friday 09:30 – 10:30 </a:t>
            </a:r>
            <a:r>
              <a:rPr lang="de-CH" sz="1300" dirty="0"/>
              <a:t>at El Escorial </a:t>
            </a:r>
            <a:r>
              <a:rPr lang="de-CH" sz="1300" dirty="0" err="1"/>
              <a:t>for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en-US" sz="1300" dirty="0"/>
              <a:t>How to Use YANG-Push MVP 1 with Message Broker Integration Demo.</a:t>
            </a:r>
            <a:endParaRPr lang="de-CH" sz="1300" dirty="0"/>
          </a:p>
        </p:txBody>
      </p:sp>
      <p:pic>
        <p:nvPicPr>
          <p:cNvPr id="7" name="Picture 6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EAD25021-E081-7BBA-D236-73A3A45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23" y="383747"/>
            <a:ext cx="3401257" cy="25509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C46A1-690C-02FF-22A2-22A060E9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88" y="2828031"/>
            <a:ext cx="3051200" cy="208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781BC-6148-BC9F-126D-7611F773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42" y="2398393"/>
            <a:ext cx="2529358" cy="219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00" y="1163542"/>
            <a:ext cx="4190400" cy="11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5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3276305865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chemeClr val="tx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draft-ietf-netconf-notif-envelope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123. 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04B75012-9700-A7EE-F8A6-4EAFFF02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05E38-320E-64D4-9873-B2E470A6B227}"/>
              </a:ext>
            </a:extLst>
          </p:cNvPr>
          <p:cNvSpPr txBox="1"/>
          <p:nvPr/>
        </p:nvSpPr>
        <p:spPr>
          <a:xfrm>
            <a:off x="7530928" y="2589577"/>
            <a:ext cx="147068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NetGauze</a:t>
            </a:r>
            <a:endParaRPr lang="de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Pmacct</a:t>
            </a:r>
            <a:endParaRPr lang="de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udp</a:t>
            </a:r>
            <a:r>
              <a:rPr lang="de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-</a:t>
            </a:r>
            <a:r>
              <a:rPr lang="de-CH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notif</a:t>
            </a:r>
            <a:r>
              <a:rPr lang="de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-c-</a:t>
            </a:r>
            <a:r>
              <a:rPr lang="de-CH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/>
              </a:rPr>
              <a:t>collector</a:t>
            </a:r>
            <a:endParaRPr lang="de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CH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yang-library-augmentedby</a:t>
            </a:r>
            <a:r>
              <a:rPr lang="de-CH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 </a:t>
            </a:r>
            <a:endParaRPr lang="de-CH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de-CH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6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415209230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DAF71B12-FDDC-E9E7-52C4-FBB3A5FB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  <a:tabLst/>
              <a:defRPr/>
            </a:pPr>
            <a:fld id="{00000000-1234-1234-1234-123412341234}" type="slidenum">
              <a:rPr kumimoji="0" lang="en" sz="105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1050"/>
                <a:buFont typeface="Calibri"/>
                <a:buNone/>
                <a:tabLst/>
                <a:defRPr/>
              </a:pPr>
              <a:t>7</a:t>
            </a:fld>
            <a:endParaRPr kumimoji="0" sz="105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123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3591934053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  <a:tabLst/>
              <a:defRPr/>
            </a:pP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Green marked describes new capability at IETF 123</a:t>
            </a:r>
            <a:r>
              <a:rPr kumimoji="0" lang="e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flag with a coat of arms and a crown&#10;&#10;AI-generated content may be incorrect.">
            <a:extLst>
              <a:ext uri="{FF2B5EF4-FFF2-40B4-BE49-F238E27FC236}">
                <a16:creationId xmlns:a16="http://schemas.microsoft.com/office/drawing/2014/main" id="{7727D576-E652-D8DE-D36C-6C3A1A31C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900" y="1268016"/>
            <a:ext cx="1285908" cy="12859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Library findings - Libyang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63542"/>
            <a:ext cx="3132658" cy="137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3 of RFC 8525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(YANG-Library) describes the relationships between </a:t>
            </a:r>
            <a:r>
              <a:rPr lang="en-US" sz="1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Datastore &lt;-&gt; Datastore Schema &lt;-&gt; Module Sets &lt;-&gt; Modules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context of NMDA defined in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RFC 8342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hackathon end to end testing, we discovered that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libyang doesn't take datastore and datastore schema into context.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636C0E-3245-7D90-A8AA-CD66A9EEE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850" y="1269207"/>
            <a:ext cx="4758489" cy="27944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22C380-23A1-81D4-6DAB-6D63599EBA3F}"/>
              </a:ext>
            </a:extLst>
          </p:cNvPr>
          <p:cNvSpPr/>
          <p:nvPr/>
        </p:nvSpPr>
        <p:spPr>
          <a:xfrm>
            <a:off x="5966209" y="2759514"/>
            <a:ext cx="2085172" cy="144390"/>
          </a:xfrm>
          <a:prstGeom prst="rect">
            <a:avLst/>
          </a:prstGeom>
          <a:solidFill>
            <a:srgbClr val="FF0000">
              <a:alpha val="10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455092" y="2459921"/>
            <a:ext cx="3190492" cy="2477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ietf-yang-library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-set*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feature*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-&gt; ../../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import-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-module*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union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submodule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yang:yang-identifier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?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revision-identifier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location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*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inet:uri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-set*   -&gt; ../../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-set/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[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ds:datastore-ref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|  +--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-&gt; ../../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5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5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endParaRPr lang="de-CH" sz="5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+--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content-id</a:t>
            </a:r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endParaRPr lang="de-CH" sz="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YANG Library findings – IOS XR/VRP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5092" y="1159166"/>
            <a:ext cx="1291158" cy="137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3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YANG-Push subscribes to the operational datastore as defined in 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RFC 8641</a:t>
            </a: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spcBef>
                <a:spcPts val="1200"/>
              </a:spcBef>
              <a:buFont typeface="Arial"/>
              <a:buNone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hackathon end to end testing, we discovered that </a:t>
            </a:r>
            <a:r>
              <a:rPr lang="en-US" sz="11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Cisco IOS XR and Huawei VRP for MA5800 misses the module set, datastore schema mapping for operational datastore.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5047181" y="1159166"/>
            <a:ext cx="3132658" cy="1792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6WIND VSR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ds:operational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67FB53-34F2-36F8-66B4-F2EC8DA87CD3}"/>
              </a:ext>
            </a:extLst>
          </p:cNvPr>
          <p:cNvSpPr txBox="1"/>
          <p:nvPr/>
        </p:nvSpPr>
        <p:spPr>
          <a:xfrm>
            <a:off x="1950858" y="1063229"/>
            <a:ext cx="313265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Cisco IOS XR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      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-plus&lt;/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-plus&lt;/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-set&gt;UM-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preferred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&gt;XR-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-set&gt;XR-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xmlns:idx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xmlns:idx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&gt;All&lt;/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A2421-5D5D-38F4-8668-8C8B2CFE040A}"/>
              </a:ext>
            </a:extLst>
          </p:cNvPr>
          <p:cNvSpPr txBox="1"/>
          <p:nvPr/>
        </p:nvSpPr>
        <p:spPr>
          <a:xfrm>
            <a:off x="1950858" y="3125332"/>
            <a:ext cx="3132658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Huawei VRP MA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83D354-F59F-4C45-38B9-6B5D1E43B150}"/>
              </a:ext>
            </a:extLst>
          </p:cNvPr>
          <p:cNvSpPr txBox="1"/>
          <p:nvPr/>
        </p:nvSpPr>
        <p:spPr>
          <a:xfrm>
            <a:off x="5047181" y="2916906"/>
            <a:ext cx="3132658" cy="2131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Huawei VRP NE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  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-module&lt;/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-set&gt;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ds:startup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ds:running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ds:candidate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xmlns:ds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urn:ietf:params:xml:ns:yang:ietf-datastores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ds:operational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-schema&lt;/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45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de-CH" sz="4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yang-library</a:t>
            </a:r>
            <a:r>
              <a:rPr lang="de-CH" sz="45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B0CCC9-970A-B176-DEBB-A6E7CFECAD51}"/>
              </a:ext>
            </a:extLst>
          </p:cNvPr>
          <p:cNvSpPr txBox="1"/>
          <p:nvPr/>
        </p:nvSpPr>
        <p:spPr>
          <a:xfrm>
            <a:off x="7865240" y="2417446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✔</a:t>
            </a:r>
            <a:endParaRPr lang="en" sz="4000" b="0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965596-57E6-B56E-A0A2-9CBDBE6838B5}"/>
              </a:ext>
            </a:extLst>
          </p:cNvPr>
          <p:cNvSpPr txBox="1"/>
          <p:nvPr/>
        </p:nvSpPr>
        <p:spPr>
          <a:xfrm>
            <a:off x="7855818" y="4523999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✔</a:t>
            </a:r>
            <a:endParaRPr lang="en" sz="4000" b="0" i="0" u="none" strike="noStrike" cap="none" dirty="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B7F025-291E-AEE0-816A-1A7D6DC46627}"/>
              </a:ext>
            </a:extLst>
          </p:cNvPr>
          <p:cNvSpPr txBox="1"/>
          <p:nvPr/>
        </p:nvSpPr>
        <p:spPr>
          <a:xfrm>
            <a:off x="4380553" y="1508221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lang="en" sz="4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99EF1-6CCA-F953-C022-7AA5DCDFB4E4}"/>
              </a:ext>
            </a:extLst>
          </p:cNvPr>
          <p:cNvSpPr txBox="1"/>
          <p:nvPr/>
        </p:nvSpPr>
        <p:spPr>
          <a:xfrm>
            <a:off x="4422266" y="3043007"/>
            <a:ext cx="462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lang="en" sz="40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2706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3219</Words>
  <Application>Microsoft Office PowerPoint</Application>
  <PresentationFormat>On-screen Show (16:9)</PresentationFormat>
  <Paragraphs>510</Paragraphs>
  <Slides>17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Times New Roman</vt:lpstr>
      <vt:lpstr>Calibri</vt:lpstr>
      <vt:lpstr>Consolas</vt:lpstr>
      <vt:lpstr>Courier New</vt:lpstr>
      <vt:lpstr>Helvetica Neue</vt:lpstr>
      <vt:lpstr>Arial</vt:lpstr>
      <vt:lpstr>Noto Sans Symbols</vt:lpstr>
      <vt:lpstr>Simple Light</vt:lpstr>
      <vt:lpstr>Office Theme</vt:lpstr>
      <vt:lpstr>2_Office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YANG-Push Implementation Status IETF 123 – MVP 1</vt:lpstr>
      <vt:lpstr>YANG-Push Implementation Status IETF 123 – MVP 2</vt:lpstr>
      <vt:lpstr>YANG-Push Implementation Status IETF 123 – MVP 3</vt:lpstr>
      <vt:lpstr>YANG Library findings - Libyang</vt:lpstr>
      <vt:lpstr>YANG Library findings – IOS XR/VRP</vt:lpstr>
      <vt:lpstr>YANG Data Structure Extensions - Yanglint</vt:lpstr>
      <vt:lpstr>Register new YANG schema - Payload</vt:lpstr>
      <vt:lpstr>Retrieve new YANG schema</vt:lpstr>
      <vt:lpstr>Apache Kafka wire format</vt:lpstr>
      <vt:lpstr>PowerPoint Presentation</vt:lpstr>
      <vt:lpstr>PowerPoint Presentation</vt:lpstr>
      <vt:lpstr>Next Steps…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10</cp:revision>
  <dcterms:modified xsi:type="dcterms:W3CDTF">2025-07-20T10:41:36Z</dcterms:modified>
</cp:coreProperties>
</file>